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0.xml" ContentType="application/vnd.ms-powerpoint.comments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21374100" cy="30276800"/>
  <p:notesSz cx="6858000" cy="9144000"/>
  <p:embeddedFontLst>
    <p:embeddedFont>
      <p:font typeface="DM Sans" pitchFamily="2" charset="0"/>
      <p:regular r:id="rId8"/>
      <p:bold r:id="rId9"/>
      <p:italic r:id="rId10"/>
      <p:boldItalic r:id="rId11"/>
    </p:embeddedFont>
    <p:embeddedFont>
      <p:font typeface="Inter" panose="020B0604020202020204" charset="0"/>
      <p:regular r:id="rId12"/>
    </p:embeddedFont>
    <p:embeddedFont>
      <p:font typeface="Vollkorn Bold" panose="020B0604020202020204" charset="0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0EE19C-6E0F-AF3F-16E9-7C320200561B}" name="Sean MacKay" initials="SM" userId="S::Sean.MacKay@zedra.com::077bb38e-015a-4aeb-8df8-4f2a8dc1b09b" providerId="AD"/>
  <p188:author id="{9D6C75BB-E1BB-CA81-8874-7D7BB4616CDC}" name="Rinse Tulp" initials="RT" userId="S::rinse@meshid.com::863b66f5-aa6f-4c33-a9b8-8571c54758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96A"/>
    <a:srgbClr val="00889C"/>
    <a:srgbClr val="B8F6FF"/>
    <a:srgbClr val="E5D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740" y="-13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434823F-6805-4E54-AF28-7C8CB1123469}" authorId="{5F0EE19C-6E0F-AF3F-16E9-7C320200561B}" created="2026-06-05T13:16:45.70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6"/>
      <ac:spMk id="47" creationId="{00000000-0000-0000-0000-000000000000}"/>
      <ac:txMk cp="276">
        <ac:context len="277" hash="4140628997"/>
      </ac:txMk>
    </ac:txMkLst>
    <p188:pos x="9015990" y="306356"/>
    <p188:txBody>
      <a:bodyPr/>
      <a:lstStyle/>
      <a:p>
        <a:r>
          <a:rPr lang="en-GB"/>
          <a:t>Update to: ZEDRA is a global provider of Corporate, Funds and Wealth solutions, supporting businesses, fund managers, high-net-worth individuals and families with the governance, administration and operational expertise needed to navigate complexity and achieve their long-term ambitions. </a:t>
        </a:r>
      </a:p>
    </p188:txBody>
  </p188:cm>
  <p188:cm id="{96E991F1-E4D3-4CC7-B80B-AE593BF2682B}" authorId="{5F0EE19C-6E0F-AF3F-16E9-7C320200561B}" created="2026-06-05T13:18:39.65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6"/>
      <ac:spMk id="51" creationId="{00000000-0000-0000-0000-000000000000}"/>
      <ac:txMk cp="287" len="68">
        <ac:context len="356" hash="1973063245"/>
      </ac:txMk>
    </ac:txMkLst>
    <p188:pos x="9295390" y="2390483"/>
    <p188:txBody>
      <a:bodyPr/>
      <a:lstStyle/>
      <a:p>
        <a:r>
          <a:rPr lang="en-GB"/>
          <a:t>…guiding clients through complex corporate, funds and wealth matters.</a:t>
        </a:r>
      </a:p>
    </p188:txBody>
  </p188:cm>
  <p188:cm id="{D8D89167-B334-4136-B1DC-033DE11111D1}" authorId="{5F0EE19C-6E0F-AF3F-16E9-7C320200561B}" created="2026-06-05T13:19:24.19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6"/>
      <ac:spMk id="1030" creationId="{43147687-0950-5D6D-EA47-D2BAF56FD75D}"/>
      <ac:txMk cp="0" len="59">
        <ac:context len="60" hash="3152772985"/>
      </ac:txMk>
    </ac:txMkLst>
    <p188:pos x="7190399" y="301556"/>
    <p188:txBody>
      <a:bodyPr/>
      <a:lstStyle/>
      <a:p>
        <a:r>
          <a:rPr lang="en-GB"/>
          <a:t>Corporate Services, Fund Solutions, Private Wealth Services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65538" y="512763"/>
            <a:ext cx="18129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65538" y="512763"/>
            <a:ext cx="181292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84D79-77A7-4EAB-84C0-4AC6A8FECFCE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AC482-B567-44EE-A310-7C648B83617F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56FC0-BDC4-4970-9EAA-37448BE876D6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760B-CE33-4098-AB28-05D71C9FA277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D5D89-D1AC-41AD-9D6A-B2F208384A94}" type="datetime1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F9E1C-DCE6-42B3-AA1E-28CECB81D6D5}" type="datetime1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E9FFB-08D3-4561-BEB3-D447E32873BD}" type="datetime1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DB701-581E-4955-9525-8B750E179345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D6178-97D4-44A6-8DAF-83D327ECCE54}" type="datetime1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735DC-B1DA-446B-A402-F86D1FBF3F3E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191-4B7E-45E8-85B3-AD3F46B878BF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www.zedra.com &amp; www.meshid.com for more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A84BC-545C-4EB8-A72D-50DAC9C09FBD}" type="datetime1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www.zedra.com &amp; www.meshid.com for more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microsoft.com/office/2018/10/relationships/comments" Target="../comments/modernComment_100_0.xml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image" Target="../media/image7.jp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1046">
            <a:extLst>
              <a:ext uri="{FF2B5EF4-FFF2-40B4-BE49-F238E27FC236}">
                <a16:creationId xmlns:a16="http://schemas.microsoft.com/office/drawing/2014/main" id="{6389A2F1-4A15-640B-7444-39D93C8BB441}"/>
              </a:ext>
            </a:extLst>
          </p:cNvPr>
          <p:cNvSpPr/>
          <p:nvPr/>
        </p:nvSpPr>
        <p:spPr>
          <a:xfrm>
            <a:off x="0" y="-25400"/>
            <a:ext cx="21402485" cy="3553205"/>
          </a:xfrm>
          <a:prstGeom prst="rect">
            <a:avLst/>
          </a:prstGeom>
          <a:solidFill>
            <a:srgbClr val="B8F6FF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4302420-0010-2CCB-320F-A37E86804214}"/>
              </a:ext>
            </a:extLst>
          </p:cNvPr>
          <p:cNvSpPr/>
          <p:nvPr/>
        </p:nvSpPr>
        <p:spPr>
          <a:xfrm>
            <a:off x="1" y="6451600"/>
            <a:ext cx="21402484" cy="1091225"/>
          </a:xfrm>
          <a:prstGeom prst="roundRect">
            <a:avLst>
              <a:gd name="adj" fmla="val 0"/>
            </a:avLst>
          </a:prstGeom>
          <a:solidFill>
            <a:srgbClr val="00889C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2460073" y="1346200"/>
            <a:ext cx="6417704" cy="1486773"/>
            <a:chOff x="0" y="0"/>
            <a:chExt cx="14981583" cy="3470743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14981555" cy="3470783"/>
            </a:xfrm>
            <a:custGeom>
              <a:avLst/>
              <a:gdLst/>
              <a:ahLst/>
              <a:cxnLst/>
              <a:rect l="l" t="t" r="r" b="b"/>
              <a:pathLst>
                <a:path w="14981555" h="3470783">
                  <a:moveTo>
                    <a:pt x="0" y="0"/>
                  </a:moveTo>
                  <a:lnTo>
                    <a:pt x="14981555" y="0"/>
                  </a:lnTo>
                  <a:lnTo>
                    <a:pt x="14981555" y="3470783"/>
                  </a:lnTo>
                  <a:lnTo>
                    <a:pt x="0" y="3470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2" b="-51"/>
              </a:stretch>
            </a:blipFill>
          </p:spPr>
          <p:txBody>
            <a:bodyPr/>
            <a:lstStyle/>
            <a:p>
              <a:endParaRPr lang="en-NL"/>
            </a:p>
          </p:txBody>
        </p:sp>
      </p:grpSp>
      <p:sp>
        <p:nvSpPr>
          <p:cNvPr id="40" name="Freeform 40"/>
          <p:cNvSpPr/>
          <p:nvPr/>
        </p:nvSpPr>
        <p:spPr>
          <a:xfrm>
            <a:off x="19245600" y="28971749"/>
            <a:ext cx="1215460" cy="823812"/>
          </a:xfrm>
          <a:custGeom>
            <a:avLst/>
            <a:gdLst/>
            <a:ahLst/>
            <a:cxnLst/>
            <a:rect l="l" t="t" r="r" b="b"/>
            <a:pathLst>
              <a:path w="1215460" h="823812">
                <a:moveTo>
                  <a:pt x="0" y="0"/>
                </a:moveTo>
                <a:lnTo>
                  <a:pt x="1215460" y="0"/>
                </a:lnTo>
                <a:lnTo>
                  <a:pt x="1215460" y="823812"/>
                </a:lnTo>
                <a:lnTo>
                  <a:pt x="0" y="8238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41" name="Freeform 41"/>
          <p:cNvSpPr/>
          <p:nvPr/>
        </p:nvSpPr>
        <p:spPr>
          <a:xfrm>
            <a:off x="1229102" y="22920983"/>
            <a:ext cx="389907" cy="475496"/>
          </a:xfrm>
          <a:custGeom>
            <a:avLst/>
            <a:gdLst/>
            <a:ahLst/>
            <a:cxnLst/>
            <a:rect l="l" t="t" r="r" b="b"/>
            <a:pathLst>
              <a:path w="389907" h="475496">
                <a:moveTo>
                  <a:pt x="0" y="0"/>
                </a:moveTo>
                <a:lnTo>
                  <a:pt x="389907" y="0"/>
                </a:lnTo>
                <a:lnTo>
                  <a:pt x="389907" y="475496"/>
                </a:lnTo>
                <a:lnTo>
                  <a:pt x="0" y="47549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42" name="Freeform 42"/>
          <p:cNvSpPr/>
          <p:nvPr/>
        </p:nvSpPr>
        <p:spPr>
          <a:xfrm>
            <a:off x="1229102" y="25150318"/>
            <a:ext cx="389907" cy="389907"/>
          </a:xfrm>
          <a:custGeom>
            <a:avLst/>
            <a:gdLst/>
            <a:ahLst/>
            <a:cxnLst/>
            <a:rect l="l" t="t" r="r" b="b"/>
            <a:pathLst>
              <a:path w="389907" h="389907">
                <a:moveTo>
                  <a:pt x="0" y="0"/>
                </a:moveTo>
                <a:lnTo>
                  <a:pt x="389907" y="0"/>
                </a:lnTo>
                <a:lnTo>
                  <a:pt x="389907" y="389906"/>
                </a:lnTo>
                <a:lnTo>
                  <a:pt x="0" y="389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43" name="Freeform 43"/>
          <p:cNvSpPr/>
          <p:nvPr/>
        </p:nvSpPr>
        <p:spPr>
          <a:xfrm>
            <a:off x="1203596" y="24018882"/>
            <a:ext cx="440918" cy="440918"/>
          </a:xfrm>
          <a:custGeom>
            <a:avLst/>
            <a:gdLst/>
            <a:ahLst/>
            <a:cxnLst/>
            <a:rect l="l" t="t" r="r" b="b"/>
            <a:pathLst>
              <a:path w="440918" h="440918">
                <a:moveTo>
                  <a:pt x="0" y="0"/>
                </a:moveTo>
                <a:lnTo>
                  <a:pt x="440919" y="0"/>
                </a:lnTo>
                <a:lnTo>
                  <a:pt x="440919" y="440919"/>
                </a:lnTo>
                <a:lnTo>
                  <a:pt x="0" y="4409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L" b="1" dirty="0"/>
          </a:p>
        </p:txBody>
      </p:sp>
      <p:sp>
        <p:nvSpPr>
          <p:cNvPr id="45" name="TextBox 45"/>
          <p:cNvSpPr txBox="1"/>
          <p:nvPr/>
        </p:nvSpPr>
        <p:spPr>
          <a:xfrm>
            <a:off x="1106450" y="4165600"/>
            <a:ext cx="19131454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99"/>
              </a:lnSpc>
            </a:pPr>
            <a:r>
              <a:rPr lang="en-US" sz="4800" b="1" dirty="0">
                <a:solidFill>
                  <a:srgbClr val="00889C"/>
                </a:solidFill>
                <a:latin typeface="Vollkorn Bold"/>
                <a:ea typeface="Vollkorn Bold"/>
                <a:cs typeface="Vollkorn Bold"/>
                <a:sym typeface="Vollkorn Bold"/>
              </a:rPr>
              <a:t>Digitalizing the Client Experience Across Diverse Trust &amp; Corporate Service Lines.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31310" y="6724691"/>
            <a:ext cx="3372871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5"/>
              </a:lnSpc>
            </a:pPr>
            <a:r>
              <a:rPr lang="en-US" sz="4100" b="1" dirty="0">
                <a:solidFill>
                  <a:srgbClr val="00889C"/>
                </a:solidFill>
                <a:latin typeface="Vollkorn Bold"/>
                <a:ea typeface="Vollkorn Bold"/>
                <a:cs typeface="Vollkorn Bold"/>
                <a:sym typeface="Vollkorn Bold"/>
              </a:rPr>
              <a:t>The Objective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31310" y="8075644"/>
            <a:ext cx="9248195" cy="2591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ZEDRA is a global provider of Corporate, Funds and Wealth solutions, supporting businesses, fund managers, high-net-worth individuals and families with the governance, administration and operational expertise needed to navigate complexity and achieve their long-term ambitions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31310" y="11090806"/>
            <a:ext cx="9248195" cy="205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With a business and reputation built on expert service and long-term client relationships, ZEDRA recognized that digitalizing the client experience was essential to maintaining their competitive edge while scaling operations.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31310" y="13407378"/>
            <a:ext cx="9248195" cy="101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dirty="0">
                <a:solidFill>
                  <a:srgbClr val="030000"/>
                </a:solidFill>
                <a:latin typeface="DM Sans" pitchFamily="2" charset="0"/>
                <a:ea typeface="Inter Bold"/>
                <a:cs typeface="Inter Bold"/>
                <a:sym typeface="Inter Bold"/>
              </a:rPr>
              <a:t>Chris Field, Group Head of Operations</a:t>
            </a:r>
            <a:r>
              <a:rPr lang="en-US" sz="2556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, describes the focus of the partnership: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21637" y="14741349"/>
            <a:ext cx="8857867" cy="101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b="1" i="1" dirty="0">
                <a:solidFill>
                  <a:srgbClr val="00889C"/>
                </a:solidFill>
                <a:latin typeface="DM Sans" pitchFamily="2" charset="0"/>
                <a:ea typeface="Inter"/>
                <a:cs typeface="Inter"/>
                <a:sym typeface="Inter"/>
              </a:rPr>
              <a:t>"We've been working with Mesh ID with a focus on digitalizing client experience."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131310" y="16075317"/>
            <a:ext cx="9248195" cy="3101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For a firm like ZEDRA - managing complex, multi-party relationships across diverse service lines - this wasn't about replacing personal service with technology. It was about removing friction, streamlining administration, and freeing relationship managers to focus on what they do best: guiding clients through complex corporate, funds and wealth matters.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31310" y="19891888"/>
            <a:ext cx="3575957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5"/>
              </a:lnSpc>
            </a:pPr>
            <a:r>
              <a:rPr lang="en-US" sz="4100" b="1" dirty="0">
                <a:solidFill>
                  <a:srgbClr val="00889C"/>
                </a:solidFill>
                <a:latin typeface="Vollkorn Bold"/>
                <a:ea typeface="Vollkorn Bold"/>
                <a:cs typeface="Vollkorn Bold"/>
                <a:sym typeface="Vollkorn Bold"/>
              </a:rPr>
              <a:t>Why Mesh ID?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64707" y="21260971"/>
            <a:ext cx="19131454" cy="101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Choosing the right technology partner was critical to ZEDRA they conducted a comprehensive evaluation and selected Mesh ID following a robust RFP process for several reasons: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138400" y="22914688"/>
            <a:ext cx="3904322" cy="488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8"/>
              </a:lnSpc>
            </a:pPr>
            <a:r>
              <a:rPr lang="en-US" sz="3067" dirty="0">
                <a:solidFill>
                  <a:srgbClr val="030000"/>
                </a:solidFill>
                <a:latin typeface="DM Sans" pitchFamily="2" charset="0"/>
                <a:ea typeface="Vollkorn Bold"/>
                <a:cs typeface="Vollkorn Bold"/>
                <a:sym typeface="Vollkorn Bold"/>
              </a:rPr>
              <a:t>Security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138400" y="24020618"/>
            <a:ext cx="3754976" cy="477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8"/>
              </a:lnSpc>
            </a:pPr>
            <a:r>
              <a:rPr lang="en-US" sz="3067" dirty="0">
                <a:solidFill>
                  <a:srgbClr val="030000"/>
                </a:solidFill>
                <a:latin typeface="DM Sans" pitchFamily="2" charset="0"/>
                <a:ea typeface="Vollkorn Bold"/>
                <a:cs typeface="Vollkorn Bold"/>
                <a:sym typeface="Vollkorn Bold"/>
              </a:rPr>
              <a:t>Industry</a:t>
            </a:r>
            <a:r>
              <a:rPr lang="en-US" sz="3067" b="1" dirty="0">
                <a:solidFill>
                  <a:srgbClr val="030000"/>
                </a:solidFill>
                <a:latin typeface="DM Sans" pitchFamily="2" charset="0"/>
                <a:ea typeface="Vollkorn Bold"/>
                <a:cs typeface="Vollkorn Bold"/>
                <a:sym typeface="Vollkorn Bold"/>
              </a:rPr>
              <a:t> </a:t>
            </a:r>
            <a:r>
              <a:rPr lang="en-US" sz="3067" dirty="0">
                <a:solidFill>
                  <a:srgbClr val="030000"/>
                </a:solidFill>
                <a:latin typeface="DM Sans" pitchFamily="2" charset="0"/>
                <a:ea typeface="Vollkorn Bold"/>
                <a:cs typeface="Vollkorn Bold"/>
                <a:sym typeface="Vollkorn Bold"/>
              </a:rPr>
              <a:t>Knowledge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138400" y="25126548"/>
            <a:ext cx="15510486" cy="477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8"/>
              </a:lnSpc>
            </a:pPr>
            <a:r>
              <a:rPr lang="en-US" sz="3067" dirty="0">
                <a:solidFill>
                  <a:srgbClr val="030000"/>
                </a:solidFill>
                <a:latin typeface="DM Sans" pitchFamily="2" charset="0"/>
                <a:ea typeface="Vollkorn Bold"/>
                <a:cs typeface="Vollkorn Bold"/>
                <a:sym typeface="Vollkorn Bold"/>
              </a:rPr>
              <a:t>Ability to handle complexity and flexibility within workflows to suit ZEDRA’s processes.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121236" y="26272616"/>
            <a:ext cx="7865694" cy="600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5"/>
              </a:lnSpc>
            </a:pPr>
            <a:r>
              <a:rPr lang="en-US" sz="3000" b="1" dirty="0">
                <a:latin typeface="DM Sans" pitchFamily="2" charset="0"/>
                <a:ea typeface="Vollkorn Bold"/>
                <a:cs typeface="Vollkorn Bold"/>
                <a:sym typeface="Vollkorn Bold"/>
              </a:rPr>
              <a:t>Security stood out immediately.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131310" y="27107877"/>
            <a:ext cx="19131454" cy="488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For a firm entrusted with managing client wealth and sensitive personal information, this was non-negotiable: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521637" y="28213981"/>
            <a:ext cx="18741127" cy="488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0"/>
              </a:lnSpc>
            </a:pPr>
            <a:r>
              <a:rPr lang="en-US" sz="2556" b="1" i="1" dirty="0">
                <a:solidFill>
                  <a:srgbClr val="00889C"/>
                </a:solidFill>
                <a:latin typeface="DM Sans" pitchFamily="2" charset="0"/>
                <a:ea typeface="Inter"/>
                <a:cs typeface="Inter"/>
                <a:sym typeface="Inter"/>
              </a:rPr>
              <a:t>"The technology is advanced and has a strong focus on security, which is really important to us as a company."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07F919-84DA-CC70-D6EB-49352DCD7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40519" y="1359614"/>
            <a:ext cx="5480769" cy="148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E2AAFAE9-F8AC-0528-5120-4D88A4325E9F}"/>
              </a:ext>
            </a:extLst>
          </p:cNvPr>
          <p:cNvSpPr txBox="1"/>
          <p:nvPr/>
        </p:nvSpPr>
        <p:spPr>
          <a:xfrm>
            <a:off x="9146103" y="1440058"/>
            <a:ext cx="34921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>
                <a:solidFill>
                  <a:srgbClr val="00889C"/>
                </a:solidFill>
                <a:latin typeface="Vollkorn Bold"/>
                <a:ea typeface="Vollkorn Bold"/>
                <a:cs typeface="Vollkorn Bold"/>
                <a:sym typeface="Vollkorn Bold"/>
              </a:rPr>
              <a:t>&amp;</a:t>
            </a:r>
            <a:endParaRPr lang="en-NL" sz="9600" dirty="0"/>
          </a:p>
        </p:txBody>
      </p:sp>
      <p:sp>
        <p:nvSpPr>
          <p:cNvPr id="1024" name="Rectangle: Rounded Corners 1023">
            <a:extLst>
              <a:ext uri="{FF2B5EF4-FFF2-40B4-BE49-F238E27FC236}">
                <a16:creationId xmlns:a16="http://schemas.microsoft.com/office/drawing/2014/main" id="{8839F341-82C1-B1BA-9B58-AA5E164985A0}"/>
              </a:ext>
            </a:extLst>
          </p:cNvPr>
          <p:cNvSpPr/>
          <p:nvPr/>
        </p:nvSpPr>
        <p:spPr>
          <a:xfrm>
            <a:off x="11610189" y="13415492"/>
            <a:ext cx="8758430" cy="5532908"/>
          </a:xfrm>
          <a:prstGeom prst="roundRect">
            <a:avLst>
              <a:gd name="adj" fmla="val 3422"/>
            </a:avLst>
          </a:prstGeom>
          <a:solidFill>
            <a:srgbClr val="E5D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1025" name="Group 16">
            <a:extLst>
              <a:ext uri="{FF2B5EF4-FFF2-40B4-BE49-F238E27FC236}">
                <a16:creationId xmlns:a16="http://schemas.microsoft.com/office/drawing/2014/main" id="{B5ECB4A2-DA1A-FBF2-CDFA-DC0B05312F3F}"/>
              </a:ext>
            </a:extLst>
          </p:cNvPr>
          <p:cNvGrpSpPr/>
          <p:nvPr/>
        </p:nvGrpSpPr>
        <p:grpSpPr>
          <a:xfrm>
            <a:off x="12139001" y="13643720"/>
            <a:ext cx="7915096" cy="4782325"/>
            <a:chOff x="889195" y="-95250"/>
            <a:chExt cx="10553462" cy="6376434"/>
          </a:xfrm>
          <a:noFill/>
        </p:grpSpPr>
        <p:sp>
          <p:nvSpPr>
            <p:cNvPr id="1027" name="TextBox 19">
              <a:extLst>
                <a:ext uri="{FF2B5EF4-FFF2-40B4-BE49-F238E27FC236}">
                  <a16:creationId xmlns:a16="http://schemas.microsoft.com/office/drawing/2014/main" id="{5064EDCD-FBC2-CB7A-056B-E3FAFCB672BB}"/>
                </a:ext>
              </a:extLst>
            </p:cNvPr>
            <p:cNvSpPr txBox="1"/>
            <p:nvPr/>
          </p:nvSpPr>
          <p:spPr>
            <a:xfrm>
              <a:off x="889195" y="-95250"/>
              <a:ext cx="10553462" cy="65069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90"/>
                </a:lnSpc>
              </a:pPr>
              <a:r>
                <a:rPr lang="en-US" sz="2556" b="1" dirty="0">
                  <a:solidFill>
                    <a:srgbClr val="000000"/>
                  </a:solidFill>
                  <a:latin typeface="DM Sans" pitchFamily="2" charset="0"/>
                  <a:ea typeface="Inter Bold"/>
                  <a:cs typeface="Inter Bold"/>
                  <a:sym typeface="Inter Bold"/>
                </a:rPr>
                <a:t>Organization</a:t>
              </a:r>
            </a:p>
          </p:txBody>
        </p:sp>
        <p:sp>
          <p:nvSpPr>
            <p:cNvPr id="1028" name="TextBox 20">
              <a:extLst>
                <a:ext uri="{FF2B5EF4-FFF2-40B4-BE49-F238E27FC236}">
                  <a16:creationId xmlns:a16="http://schemas.microsoft.com/office/drawing/2014/main" id="{A09FCF2B-04B9-9581-F9B7-0C54F934A21D}"/>
                </a:ext>
              </a:extLst>
            </p:cNvPr>
            <p:cNvSpPr txBox="1"/>
            <p:nvPr/>
          </p:nvSpPr>
          <p:spPr>
            <a:xfrm>
              <a:off x="889195" y="911069"/>
              <a:ext cx="10553462" cy="65069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90"/>
                </a:lnSpc>
              </a:pPr>
              <a:r>
                <a:rPr lang="en-US" sz="2556" dirty="0">
                  <a:solidFill>
                    <a:srgbClr val="000000"/>
                  </a:solidFill>
                  <a:latin typeface="DM Sans" pitchFamily="2" charset="0"/>
                  <a:ea typeface="Inter"/>
                  <a:cs typeface="Inter"/>
                  <a:sym typeface="Inter"/>
                </a:rPr>
                <a:t>ZEDRA Group</a:t>
              </a:r>
            </a:p>
          </p:txBody>
        </p:sp>
        <p:sp>
          <p:nvSpPr>
            <p:cNvPr id="1029" name="TextBox 21">
              <a:extLst>
                <a:ext uri="{FF2B5EF4-FFF2-40B4-BE49-F238E27FC236}">
                  <a16:creationId xmlns:a16="http://schemas.microsoft.com/office/drawing/2014/main" id="{CF248E0D-AB68-B614-9E38-DC58BD9C4A19}"/>
                </a:ext>
              </a:extLst>
            </p:cNvPr>
            <p:cNvSpPr txBox="1"/>
            <p:nvPr/>
          </p:nvSpPr>
          <p:spPr>
            <a:xfrm>
              <a:off x="889195" y="1917386"/>
              <a:ext cx="10553462" cy="65069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90"/>
                </a:lnSpc>
              </a:pPr>
              <a:r>
                <a:rPr lang="en-US" sz="2556" b="1">
                  <a:solidFill>
                    <a:srgbClr val="000000"/>
                  </a:solidFill>
                  <a:latin typeface="DM Sans" pitchFamily="2" charset="0"/>
                  <a:ea typeface="Inter Bold"/>
                  <a:cs typeface="Inter Bold"/>
                  <a:sym typeface="Inter Bold"/>
                </a:rPr>
                <a:t>Sector</a:t>
              </a:r>
            </a:p>
          </p:txBody>
        </p:sp>
        <p:sp>
          <p:nvSpPr>
            <p:cNvPr id="1030" name="TextBox 22">
              <a:extLst>
                <a:ext uri="{FF2B5EF4-FFF2-40B4-BE49-F238E27FC236}">
                  <a16:creationId xmlns:a16="http://schemas.microsoft.com/office/drawing/2014/main" id="{43147687-0950-5D6D-EA47-D2BAF56FD75D}"/>
                </a:ext>
              </a:extLst>
            </p:cNvPr>
            <p:cNvSpPr txBox="1"/>
            <p:nvPr/>
          </p:nvSpPr>
          <p:spPr>
            <a:xfrm>
              <a:off x="889195" y="2923705"/>
              <a:ext cx="10553462" cy="1351739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90"/>
                </a:lnSpc>
              </a:pPr>
              <a:r>
                <a:rPr lang="en-US" sz="2556" dirty="0">
                  <a:solidFill>
                    <a:srgbClr val="000000"/>
                  </a:solidFill>
                  <a:latin typeface="DM Sans" pitchFamily="2" charset="0"/>
                  <a:ea typeface="Inter"/>
                  <a:cs typeface="Inter"/>
                  <a:sym typeface="Inter"/>
                </a:rPr>
                <a:t>Corporate Services, Fund Solutions, Private Wealth Services</a:t>
              </a:r>
            </a:p>
          </p:txBody>
        </p:sp>
        <p:sp>
          <p:nvSpPr>
            <p:cNvPr id="1031" name="TextBox 23">
              <a:extLst>
                <a:ext uri="{FF2B5EF4-FFF2-40B4-BE49-F238E27FC236}">
                  <a16:creationId xmlns:a16="http://schemas.microsoft.com/office/drawing/2014/main" id="{31A0C8A5-BF61-4FAD-1409-AE7834486F8C}"/>
                </a:ext>
              </a:extLst>
            </p:cNvPr>
            <p:cNvSpPr txBox="1"/>
            <p:nvPr/>
          </p:nvSpPr>
          <p:spPr>
            <a:xfrm>
              <a:off x="889195" y="4624172"/>
              <a:ext cx="10553462" cy="65069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90"/>
                </a:lnSpc>
              </a:pPr>
              <a:r>
                <a:rPr lang="en-US" sz="2556" b="1">
                  <a:solidFill>
                    <a:srgbClr val="000000"/>
                  </a:solidFill>
                  <a:latin typeface="DM Sans" pitchFamily="2" charset="0"/>
                  <a:ea typeface="Inter Bold"/>
                  <a:cs typeface="Inter Bold"/>
                  <a:sym typeface="Inter Bold"/>
                </a:rPr>
                <a:t>Scale</a:t>
              </a:r>
            </a:p>
          </p:txBody>
        </p:sp>
        <p:sp>
          <p:nvSpPr>
            <p:cNvPr id="1032" name="TextBox 24">
              <a:extLst>
                <a:ext uri="{FF2B5EF4-FFF2-40B4-BE49-F238E27FC236}">
                  <a16:creationId xmlns:a16="http://schemas.microsoft.com/office/drawing/2014/main" id="{62F17F67-80BA-DA17-E6EF-E32E4216B447}"/>
                </a:ext>
              </a:extLst>
            </p:cNvPr>
            <p:cNvSpPr txBox="1"/>
            <p:nvPr/>
          </p:nvSpPr>
          <p:spPr>
            <a:xfrm>
              <a:off x="889195" y="5630492"/>
              <a:ext cx="10553462" cy="650692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090"/>
                </a:lnSpc>
              </a:pPr>
              <a:r>
                <a:rPr lang="en-US" sz="2556" dirty="0">
                  <a:solidFill>
                    <a:srgbClr val="000000"/>
                  </a:solidFill>
                  <a:latin typeface="DM Sans" pitchFamily="2" charset="0"/>
                  <a:ea typeface="Inter"/>
                  <a:cs typeface="Inter"/>
                  <a:sym typeface="Inter"/>
                </a:rPr>
                <a:t>1,400+ employees, 30+ offices, 17 jurisdictions</a:t>
              </a:r>
            </a:p>
          </p:txBody>
        </p:sp>
      </p:grpSp>
      <p:pic>
        <p:nvPicPr>
          <p:cNvPr id="1037" name="Picture 1036" descr="A person in a white shirt&#10;&#10;AI-generated content may be incorrect.">
            <a:extLst>
              <a:ext uri="{FF2B5EF4-FFF2-40B4-BE49-F238E27FC236}">
                <a16:creationId xmlns:a16="http://schemas.microsoft.com/office/drawing/2014/main" id="{A5518863-1F3B-BFA3-37D7-E5C49F5B8E5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850" y="8072763"/>
            <a:ext cx="2855408" cy="2855408"/>
          </a:xfrm>
          <a:prstGeom prst="ellipse">
            <a:avLst/>
          </a:prstGeom>
          <a:ln w="28575">
            <a:solidFill>
              <a:srgbClr val="00889C"/>
            </a:solidFill>
          </a:ln>
        </p:spPr>
      </p:pic>
      <p:sp>
        <p:nvSpPr>
          <p:cNvPr id="1038" name="Rectangle: Rounded Corners 1037">
            <a:extLst>
              <a:ext uri="{FF2B5EF4-FFF2-40B4-BE49-F238E27FC236}">
                <a16:creationId xmlns:a16="http://schemas.microsoft.com/office/drawing/2014/main" id="{455D3E61-2DC4-1344-EE20-2757DF7B772F}"/>
              </a:ext>
            </a:extLst>
          </p:cNvPr>
          <p:cNvSpPr/>
          <p:nvPr/>
        </p:nvSpPr>
        <p:spPr>
          <a:xfrm>
            <a:off x="11610189" y="11606021"/>
            <a:ext cx="8758430" cy="1276071"/>
          </a:xfrm>
          <a:prstGeom prst="roundRect">
            <a:avLst>
              <a:gd name="adj" fmla="val 16472"/>
            </a:avLst>
          </a:prstGeom>
          <a:solidFill>
            <a:srgbClr val="E5D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039" name="TextBox 24">
            <a:extLst>
              <a:ext uri="{FF2B5EF4-FFF2-40B4-BE49-F238E27FC236}">
                <a16:creationId xmlns:a16="http://schemas.microsoft.com/office/drawing/2014/main" id="{E597E6B1-4391-6750-D175-8462E81A7F2A}"/>
              </a:ext>
            </a:extLst>
          </p:cNvPr>
          <p:cNvSpPr txBox="1"/>
          <p:nvPr/>
        </p:nvSpPr>
        <p:spPr>
          <a:xfrm>
            <a:off x="11913719" y="11627155"/>
            <a:ext cx="7915096" cy="1013804"/>
          </a:xfrm>
          <a:prstGeom prst="rect">
            <a:avLst/>
          </a:prstGeom>
          <a:noFill/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0"/>
              </a:lnSpc>
            </a:pPr>
            <a:r>
              <a:rPr lang="en-US" sz="2556" b="1" dirty="0">
                <a:solidFill>
                  <a:srgbClr val="000000"/>
                </a:solidFill>
                <a:latin typeface="DM Sans" pitchFamily="2" charset="0"/>
                <a:ea typeface="Inter"/>
                <a:cs typeface="Inter"/>
                <a:sym typeface="Inter"/>
              </a:rPr>
              <a:t>Chris Field</a:t>
            </a:r>
            <a:r>
              <a:rPr lang="en-US" sz="2556" dirty="0">
                <a:solidFill>
                  <a:srgbClr val="000000"/>
                </a:solidFill>
                <a:latin typeface="DM Sans" pitchFamily="2" charset="0"/>
                <a:ea typeface="Inter"/>
                <a:cs typeface="Inter"/>
                <a:sym typeface="Inter"/>
              </a:rPr>
              <a:t> </a:t>
            </a:r>
            <a:br>
              <a:rPr lang="en-US" sz="2556" dirty="0">
                <a:solidFill>
                  <a:srgbClr val="000000"/>
                </a:solidFill>
                <a:latin typeface="DM Sans" pitchFamily="2" charset="0"/>
                <a:ea typeface="Inter"/>
                <a:cs typeface="Inter"/>
                <a:sym typeface="Inter"/>
              </a:rPr>
            </a:br>
            <a:r>
              <a:rPr lang="en-US" sz="2556" dirty="0">
                <a:solidFill>
                  <a:srgbClr val="000000"/>
                </a:solidFill>
                <a:latin typeface="DM Sans" pitchFamily="2" charset="0"/>
                <a:ea typeface="Inter"/>
                <a:cs typeface="Inter"/>
                <a:sym typeface="Inter"/>
              </a:rPr>
              <a:t>Global Head of Operations, ZEDRA Group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1FE2B5-2834-7D1F-1D80-B59FFB89A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344" y="29540200"/>
            <a:ext cx="5430906" cy="365125"/>
          </a:xfrm>
        </p:spPr>
        <p:txBody>
          <a:bodyPr/>
          <a:lstStyle/>
          <a:p>
            <a:r>
              <a:rPr lang="en-US" dirty="0"/>
              <a:t>Please visit www.zedra.com &amp; www.meshid.com for more information.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BF3ED2-F536-0265-449D-9515D9243C00}"/>
              </a:ext>
            </a:extLst>
          </p:cNvPr>
          <p:cNvSpPr/>
          <p:nvPr/>
        </p:nvSpPr>
        <p:spPr>
          <a:xfrm>
            <a:off x="1" y="19584571"/>
            <a:ext cx="21402484" cy="1091225"/>
          </a:xfrm>
          <a:prstGeom prst="roundRect">
            <a:avLst>
              <a:gd name="adj" fmla="val 0"/>
            </a:avLst>
          </a:prstGeom>
          <a:solidFill>
            <a:srgbClr val="00889C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 descr="preencoded.png"/>
          <p:cNvSpPr/>
          <p:nvPr/>
        </p:nvSpPr>
        <p:spPr>
          <a:xfrm>
            <a:off x="11134781" y="12655403"/>
            <a:ext cx="421289" cy="421291"/>
          </a:xfrm>
          <a:custGeom>
            <a:avLst/>
            <a:gdLst/>
            <a:ahLst/>
            <a:cxnLst/>
            <a:rect l="l" t="t" r="r" b="b"/>
            <a:pathLst>
              <a:path w="421289" h="421291">
                <a:moveTo>
                  <a:pt x="0" y="0"/>
                </a:moveTo>
                <a:lnTo>
                  <a:pt x="421289" y="0"/>
                </a:lnTo>
                <a:lnTo>
                  <a:pt x="421289" y="421290"/>
                </a:lnTo>
                <a:lnTo>
                  <a:pt x="0" y="421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1" name="Freeform 11" descr="preencoded.png"/>
          <p:cNvSpPr/>
          <p:nvPr/>
        </p:nvSpPr>
        <p:spPr>
          <a:xfrm>
            <a:off x="11134781" y="14340040"/>
            <a:ext cx="421289" cy="421291"/>
          </a:xfrm>
          <a:custGeom>
            <a:avLst/>
            <a:gdLst/>
            <a:ahLst/>
            <a:cxnLst/>
            <a:rect l="l" t="t" r="r" b="b"/>
            <a:pathLst>
              <a:path w="421289" h="421291">
                <a:moveTo>
                  <a:pt x="0" y="0"/>
                </a:moveTo>
                <a:lnTo>
                  <a:pt x="421289" y="0"/>
                </a:lnTo>
                <a:lnTo>
                  <a:pt x="421289" y="421291"/>
                </a:lnTo>
                <a:lnTo>
                  <a:pt x="0" y="421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2" name="Freeform 12" descr="preencoded.png"/>
          <p:cNvSpPr/>
          <p:nvPr/>
        </p:nvSpPr>
        <p:spPr>
          <a:xfrm>
            <a:off x="11134781" y="16024678"/>
            <a:ext cx="421289" cy="421291"/>
          </a:xfrm>
          <a:custGeom>
            <a:avLst/>
            <a:gdLst/>
            <a:ahLst/>
            <a:cxnLst/>
            <a:rect l="l" t="t" r="r" b="b"/>
            <a:pathLst>
              <a:path w="421289" h="421291">
                <a:moveTo>
                  <a:pt x="0" y="0"/>
                </a:moveTo>
                <a:lnTo>
                  <a:pt x="421289" y="0"/>
                </a:lnTo>
                <a:lnTo>
                  <a:pt x="421289" y="421291"/>
                </a:lnTo>
                <a:lnTo>
                  <a:pt x="0" y="4212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7777" r="-7777"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19" name="TextBox 19"/>
          <p:cNvSpPr txBox="1"/>
          <p:nvPr/>
        </p:nvSpPr>
        <p:spPr>
          <a:xfrm>
            <a:off x="1243170" y="1340093"/>
            <a:ext cx="12154921" cy="60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5"/>
              </a:lnSpc>
            </a:pPr>
            <a:r>
              <a:rPr lang="en-US" sz="3000" b="1" dirty="0">
                <a:latin typeface="Vollkorn Bold"/>
                <a:ea typeface="Vollkorn Bold"/>
                <a:cs typeface="Vollkorn Bold"/>
                <a:sym typeface="Vollkorn Bold"/>
              </a:rPr>
              <a:t>But technology credentials alone weren't enough.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9773" y="2228142"/>
            <a:ext cx="18954381" cy="10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What differentiated Mesh ID from other vendors was something harder to find - genuine understanding of ZEDRA's world: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2525" y="3855943"/>
            <a:ext cx="18533091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i="1" dirty="0">
                <a:solidFill>
                  <a:srgbClr val="00889C"/>
                </a:solidFill>
                <a:latin typeface="DM Sans" pitchFamily="2" charset="0"/>
                <a:ea typeface="Inter"/>
                <a:cs typeface="Inter"/>
                <a:sym typeface="Inter"/>
              </a:rPr>
              <a:t>"</a:t>
            </a:r>
            <a:r>
              <a:rPr lang="en-US" sz="2702" b="1" i="1" dirty="0">
                <a:solidFill>
                  <a:srgbClr val="00889C"/>
                </a:solidFill>
                <a:latin typeface="DM Sans" pitchFamily="2" charset="0"/>
                <a:ea typeface="Inter"/>
                <a:cs typeface="Inter"/>
                <a:sym typeface="Inter"/>
              </a:rPr>
              <a:t>Another key factor for selecting Mesh ID as a partner has been the industry knowledge. We know that they bring expertise from previous roles and they know the challenges that we have in trying to digitalize end-to-end client experiences."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6472" y="6416125"/>
            <a:ext cx="18954381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This industry expertise meant Mesh ID understood the nuances: the importance of handling multiple parties within a single journey; the need for flexibility between digital self-service and high-touch guided approaches; the reality that trust administration involves ongoing lifecycle events, not just one-time onboarding.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26472" y="8416470"/>
            <a:ext cx="18954381" cy="1634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Inter"/>
                <a:ea typeface="Inter"/>
                <a:cs typeface="Inter"/>
                <a:sym typeface="Inter"/>
              </a:rPr>
              <a:t>ZEDRA wasn't looking for a generic fintech that would require months of education about their business. They wanted a partner who already understood the challenges of digitalizing client experiences in the trust and corporate services sector.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09773" y="10718800"/>
            <a:ext cx="7910003" cy="60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25"/>
              </a:lnSpc>
            </a:pPr>
            <a:r>
              <a:rPr lang="en-US" sz="3000" b="1" dirty="0">
                <a:latin typeface="Vollkorn Bold"/>
                <a:ea typeface="Vollkorn Bold"/>
                <a:cs typeface="Vollkorn Bold"/>
                <a:sym typeface="Vollkorn Bold"/>
              </a:rPr>
              <a:t>Flexibility has proven essential.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09773" y="11606502"/>
            <a:ext cx="9134610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ZEDRA operates across multiple jurisdictions and service lines - from trust administration to fund services to pension </a:t>
            </a:r>
            <a:r>
              <a:rPr lang="en-US" sz="2702" dirty="0">
                <a:solidFill>
                  <a:srgbClr val="030000"/>
                </a:solidFill>
                <a:highlight>
                  <a:srgbClr val="FFFF00"/>
                </a:highlight>
                <a:latin typeface="DM Sans" pitchFamily="2" charset="0"/>
                <a:ea typeface="Inter"/>
                <a:cs typeface="Inter"/>
                <a:sym typeface="Inter"/>
              </a:rPr>
              <a:t>governance</a:t>
            </a: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.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9773" y="13543705"/>
            <a:ext cx="9134610" cy="219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A rigid, one-size-fits-all platform would have created as many problems as it solved. Instead, Mesh ID's configurability has allowed ZEDRA to adapt the solution to their specific needs: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31062" y="16418307"/>
            <a:ext cx="8713321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b="1" i="1" dirty="0">
                <a:solidFill>
                  <a:srgbClr val="00889C"/>
                </a:solidFill>
                <a:latin typeface="DM Sans" pitchFamily="2" charset="0"/>
                <a:ea typeface="Inter"/>
                <a:cs typeface="Inter"/>
                <a:sym typeface="Inter"/>
              </a:rPr>
              <a:t>"We see it as a flexible product and that's again really important to us given our diversity and service lines."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29545" y="11603246"/>
            <a:ext cx="9134610" cy="522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i="1" dirty="0">
                <a:solidFill>
                  <a:srgbClr val="030000"/>
                </a:solidFill>
                <a:latin typeface="DM Sans" pitchFamily="2" charset="0"/>
                <a:ea typeface="Inter Italics"/>
                <a:cs typeface="Inter Italics"/>
                <a:sym typeface="Inter Italics"/>
              </a:rPr>
              <a:t>This flexibility means ZEDRA can: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942223" y="12480615"/>
            <a:ext cx="8221931" cy="10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Configure workflows differently for different trust types and jurisdictions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942223" y="14165253"/>
            <a:ext cx="8221931" cy="10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Adapt the platform as their business evolves, without costly redevelopment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942223" y="15849892"/>
            <a:ext cx="8221931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Offer clients the choice between digital self-service and a more guided, relationship-led approach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43170" y="18891310"/>
            <a:ext cx="7021726" cy="821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66"/>
              </a:lnSpc>
            </a:pPr>
            <a:r>
              <a:rPr lang="en-US" sz="4100" dirty="0">
                <a:solidFill>
                  <a:srgbClr val="00889C"/>
                </a:solidFill>
                <a:latin typeface="Vollkorn Bold"/>
                <a:ea typeface="Vollkorn Bold"/>
                <a:cs typeface="Vollkorn Bold"/>
                <a:sym typeface="Vollkorn Bold"/>
              </a:rPr>
              <a:t>The Result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09772" y="20255320"/>
            <a:ext cx="12154921" cy="600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25"/>
              </a:lnSpc>
            </a:pPr>
            <a:r>
              <a:rPr lang="en-US" sz="3000" b="1" dirty="0">
                <a:latin typeface="DM Sans" pitchFamily="2" charset="0"/>
                <a:ea typeface="Vollkorn Bold"/>
                <a:cs typeface="Vollkorn Bold"/>
                <a:sym typeface="Vollkorn Bold"/>
              </a:rPr>
              <a:t>A strategic asset, not just an operational tool.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09773" y="21283567"/>
            <a:ext cx="18954381" cy="10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Rather than a point solution that addressed a single pain point, Mesh ID has become integral to ZEDRA's broader digital transformation: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631062" y="22987000"/>
            <a:ext cx="18533091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b="1" i="1" dirty="0">
                <a:solidFill>
                  <a:srgbClr val="00889C"/>
                </a:solidFill>
                <a:latin typeface="DM Sans" pitchFamily="2" charset="0"/>
                <a:ea typeface="Inter"/>
                <a:cs typeface="Inter"/>
                <a:sym typeface="Inter"/>
              </a:rPr>
              <a:t>"We see there's lots further opportunity to use Mesh ID across those services and we look forward to continuing the journey with them and see the platform as a strategic enabler to continue our digital transformation roadmap."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09773" y="25354529"/>
            <a:ext cx="18954381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This speaks to the depth of the partnership. </a:t>
            </a:r>
            <a:r>
              <a:rPr lang="en-GB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The relationship has evolved from vendor-client to a genuine strategic partnership.</a:t>
            </a:r>
          </a:p>
          <a:p>
            <a:pPr algn="l">
              <a:lnSpc>
                <a:spcPts val="4382"/>
              </a:lnSpc>
            </a:pPr>
            <a:endParaRPr lang="en-US" sz="2702" dirty="0">
              <a:solidFill>
                <a:srgbClr val="030000"/>
              </a:solidFill>
              <a:latin typeface="DM Sans" pitchFamily="2" charset="0"/>
              <a:ea typeface="Inter"/>
              <a:cs typeface="Inter"/>
              <a:sym typeface="Inter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209773" y="26929749"/>
            <a:ext cx="18954381" cy="10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ZEDRA isn't just using Mesh ID for one use case - they're actively identifying new opportunities to extend the platform across their business.</a:t>
            </a:r>
          </a:p>
        </p:txBody>
      </p:sp>
      <p:sp>
        <p:nvSpPr>
          <p:cNvPr id="39" name="Freeform 39"/>
          <p:cNvSpPr/>
          <p:nvPr/>
        </p:nvSpPr>
        <p:spPr>
          <a:xfrm>
            <a:off x="19245600" y="28971749"/>
            <a:ext cx="1215460" cy="823812"/>
          </a:xfrm>
          <a:custGeom>
            <a:avLst/>
            <a:gdLst/>
            <a:ahLst/>
            <a:cxnLst/>
            <a:rect l="l" t="t" r="r" b="b"/>
            <a:pathLst>
              <a:path w="1215460" h="823812">
                <a:moveTo>
                  <a:pt x="0" y="0"/>
                </a:moveTo>
                <a:lnTo>
                  <a:pt x="1215460" y="0"/>
                </a:lnTo>
                <a:lnTo>
                  <a:pt x="1215460" y="823812"/>
                </a:lnTo>
                <a:lnTo>
                  <a:pt x="0" y="8238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L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7D2E7771-7883-8640-3400-54E915486561}"/>
              </a:ext>
            </a:extLst>
          </p:cNvPr>
          <p:cNvSpPr/>
          <p:nvPr/>
        </p:nvSpPr>
        <p:spPr>
          <a:xfrm>
            <a:off x="10756615" y="11341016"/>
            <a:ext cx="9374313" cy="6742668"/>
          </a:xfrm>
          <a:prstGeom prst="roundRect">
            <a:avLst>
              <a:gd name="adj" fmla="val 3198"/>
            </a:avLst>
          </a:prstGeom>
          <a:solidFill>
            <a:srgbClr val="E5D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4B99310C-5AAE-F9D0-E7E3-D94637598331}"/>
              </a:ext>
            </a:extLst>
          </p:cNvPr>
          <p:cNvSpPr txBox="1"/>
          <p:nvPr/>
        </p:nvSpPr>
        <p:spPr>
          <a:xfrm>
            <a:off x="11181945" y="11755646"/>
            <a:ext cx="9134610" cy="522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b="1" dirty="0">
                <a:solidFill>
                  <a:srgbClr val="030000"/>
                </a:solidFill>
                <a:latin typeface="DM Sans" pitchFamily="2" charset="0"/>
                <a:ea typeface="Inter Italics"/>
                <a:cs typeface="Inter Italics"/>
                <a:sym typeface="Inter Italics"/>
              </a:rPr>
              <a:t>This flexibility means ZEDRA can:</a:t>
            </a:r>
          </a:p>
        </p:txBody>
      </p:sp>
      <p:sp>
        <p:nvSpPr>
          <p:cNvPr id="53" name="TextBox 29">
            <a:extLst>
              <a:ext uri="{FF2B5EF4-FFF2-40B4-BE49-F238E27FC236}">
                <a16:creationId xmlns:a16="http://schemas.microsoft.com/office/drawing/2014/main" id="{EC36BF1B-C655-0F3D-D412-CDF21A272B41}"/>
              </a:ext>
            </a:extLst>
          </p:cNvPr>
          <p:cNvSpPr txBox="1"/>
          <p:nvPr/>
        </p:nvSpPr>
        <p:spPr>
          <a:xfrm>
            <a:off x="12094623" y="12633015"/>
            <a:ext cx="8221931" cy="10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Configure workflows differently for different trust types and jurisdictions</a:t>
            </a:r>
          </a:p>
        </p:txBody>
      </p:sp>
      <p:sp>
        <p:nvSpPr>
          <p:cNvPr id="54" name="TextBox 30">
            <a:extLst>
              <a:ext uri="{FF2B5EF4-FFF2-40B4-BE49-F238E27FC236}">
                <a16:creationId xmlns:a16="http://schemas.microsoft.com/office/drawing/2014/main" id="{2716B124-50D3-AF86-C4BE-11DFDB12E378}"/>
              </a:ext>
            </a:extLst>
          </p:cNvPr>
          <p:cNvSpPr txBox="1"/>
          <p:nvPr/>
        </p:nvSpPr>
        <p:spPr>
          <a:xfrm>
            <a:off x="12094623" y="14317653"/>
            <a:ext cx="8221931" cy="1086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Adapt the platform as their business evolves, without costly redevelopment</a:t>
            </a:r>
          </a:p>
        </p:txBody>
      </p:sp>
      <p:sp>
        <p:nvSpPr>
          <p:cNvPr id="55" name="TextBox 31">
            <a:extLst>
              <a:ext uri="{FF2B5EF4-FFF2-40B4-BE49-F238E27FC236}">
                <a16:creationId xmlns:a16="http://schemas.microsoft.com/office/drawing/2014/main" id="{5899CCCD-31E8-F9B6-2BF3-E71476C2D02E}"/>
              </a:ext>
            </a:extLst>
          </p:cNvPr>
          <p:cNvSpPr txBox="1"/>
          <p:nvPr/>
        </p:nvSpPr>
        <p:spPr>
          <a:xfrm>
            <a:off x="12094623" y="16002292"/>
            <a:ext cx="8221931" cy="1650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2"/>
              </a:lnSpc>
            </a:pPr>
            <a:r>
              <a:rPr lang="en-US" sz="2702" dirty="0">
                <a:solidFill>
                  <a:srgbClr val="030000"/>
                </a:solidFill>
                <a:latin typeface="DM Sans" pitchFamily="2" charset="0"/>
                <a:ea typeface="Inter"/>
                <a:cs typeface="Inter"/>
                <a:sym typeface="Inter"/>
              </a:rPr>
              <a:t>Offer clients the choice between digital self-service and a more guided, relationship-led approach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66D977B-A144-7CC2-54D9-CFE0CFA408F2}"/>
              </a:ext>
            </a:extLst>
          </p:cNvPr>
          <p:cNvSpPr txBox="1"/>
          <p:nvPr/>
        </p:nvSpPr>
        <p:spPr>
          <a:xfrm>
            <a:off x="11307325" y="12727134"/>
            <a:ext cx="7217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889C"/>
                </a:solidFill>
                <a:latin typeface="DM Sans" pitchFamily="2" charset="0"/>
              </a:rPr>
              <a:t>1</a:t>
            </a:r>
            <a:endParaRPr lang="en-NL" sz="2600" b="1" dirty="0">
              <a:solidFill>
                <a:srgbClr val="00889C"/>
              </a:solidFill>
              <a:latin typeface="DM Sans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5F7BC93-3845-BB09-0C6E-279EEACF4029}"/>
              </a:ext>
            </a:extLst>
          </p:cNvPr>
          <p:cNvSpPr txBox="1"/>
          <p:nvPr/>
        </p:nvSpPr>
        <p:spPr>
          <a:xfrm>
            <a:off x="11307325" y="14377477"/>
            <a:ext cx="7217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889C"/>
                </a:solidFill>
                <a:latin typeface="DM Sans" pitchFamily="2" charset="0"/>
              </a:rPr>
              <a:t>2</a:t>
            </a:r>
            <a:endParaRPr lang="en-NL" sz="2600" b="1" dirty="0">
              <a:solidFill>
                <a:srgbClr val="00889C"/>
              </a:solidFill>
              <a:latin typeface="DM Sans" pitchFamily="2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E97C70F-FB87-84E4-3F44-E745D6BD336B}"/>
              </a:ext>
            </a:extLst>
          </p:cNvPr>
          <p:cNvSpPr txBox="1"/>
          <p:nvPr/>
        </p:nvSpPr>
        <p:spPr>
          <a:xfrm>
            <a:off x="11372850" y="16083432"/>
            <a:ext cx="7217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889C"/>
                </a:solidFill>
                <a:latin typeface="DM Sans" pitchFamily="2" charset="0"/>
              </a:rPr>
              <a:t>3</a:t>
            </a:r>
            <a:endParaRPr lang="en-NL" sz="2600" b="1" dirty="0">
              <a:solidFill>
                <a:srgbClr val="00889C"/>
              </a:solidFill>
              <a:latin typeface="DM Sans" pitchFamily="2" charset="0"/>
            </a:endParaRP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B69CF685-D2EE-783D-D8B7-521FE7069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0344" y="29540200"/>
            <a:ext cx="5430906" cy="365125"/>
          </a:xfrm>
        </p:spPr>
        <p:txBody>
          <a:bodyPr/>
          <a:lstStyle/>
          <a:p>
            <a:r>
              <a:rPr lang="en-US" dirty="0"/>
              <a:t>Please visit www.zedra.com &amp; www.meshid.com for more information.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C2C364-4EE7-C409-1B8E-EBC3A14E4640}"/>
              </a:ext>
            </a:extLst>
          </p:cNvPr>
          <p:cNvSpPr/>
          <p:nvPr/>
        </p:nvSpPr>
        <p:spPr>
          <a:xfrm>
            <a:off x="0" y="18747511"/>
            <a:ext cx="21374100" cy="1091225"/>
          </a:xfrm>
          <a:prstGeom prst="roundRect">
            <a:avLst>
              <a:gd name="adj" fmla="val 0"/>
            </a:avLst>
          </a:prstGeom>
          <a:solidFill>
            <a:srgbClr val="00889C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D88E3DF60A5C45A3C8F7B0F50CDBB5" ma:contentTypeVersion="18" ma:contentTypeDescription="Een nieuw document maken." ma:contentTypeScope="" ma:versionID="acf4dba110760f896edd62fbd854a3ef">
  <xsd:schema xmlns:xsd="http://www.w3.org/2001/XMLSchema" xmlns:xs="http://www.w3.org/2001/XMLSchema" xmlns:p="http://schemas.microsoft.com/office/2006/metadata/properties" xmlns:ns2="cdc340af-bcb5-4a36-9199-6adf8c8828c0" xmlns:ns3="1c787393-b75d-4999-a5ee-0ac7da1576bf" targetNamespace="http://schemas.microsoft.com/office/2006/metadata/properties" ma:root="true" ma:fieldsID="22fac3cd162e390fb32d5f92390e066e" ns2:_="" ns3:_="">
    <xsd:import namespace="cdc340af-bcb5-4a36-9199-6adf8c8828c0"/>
    <xsd:import namespace="1c787393-b75d-4999-a5ee-0ac7da1576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c340af-bcb5-4a36-9199-6adf8c8828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1639a694-6071-4d60-a925-84f7521798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787393-b75d-4999-a5ee-0ac7da1576b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5b68936-14b9-421a-a954-a49a14844dff}" ma:internalName="TaxCatchAll" ma:showField="CatchAllData" ma:web="1c787393-b75d-4999-a5ee-0ac7da1576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787393-b75d-4999-a5ee-0ac7da1576bf" xsi:nil="true"/>
    <lcf76f155ced4ddcb4097134ff3c332f xmlns="cdc340af-bcb5-4a36-9199-6adf8c8828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C27A7D4-BB6A-480B-BAA6-963661E13F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c340af-bcb5-4a36-9199-6adf8c8828c0"/>
    <ds:schemaRef ds:uri="1c787393-b75d-4999-a5ee-0ac7da1576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CEDB486-7AB5-455F-B9A1-67A5851AD4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E3E8B6-8070-487A-8043-E332FCE9B405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1c787393-b75d-4999-a5ee-0ac7da1576bf"/>
    <ds:schemaRef ds:uri="cdc340af-bcb5-4a36-9199-6adf8c8828c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774</Words>
  <Application>Microsoft Office PowerPoint</Application>
  <PresentationFormat>Custom</PresentationFormat>
  <Paragraphs>57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Vollkorn Bold</vt:lpstr>
      <vt:lpstr>Inter</vt:lpstr>
      <vt:lpstr>DM Sans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Zedra Group - Case Study </dc:title>
  <cp:lastModifiedBy>Rinse Tulp</cp:lastModifiedBy>
  <cp:revision>5</cp:revision>
  <dcterms:created xsi:type="dcterms:W3CDTF">2006-08-16T00:00:00Z</dcterms:created>
  <dcterms:modified xsi:type="dcterms:W3CDTF">2026-06-10T07:13:01Z</dcterms:modified>
  <dc:identifier>DAG7AbbF6-I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0x0101008FD88E3DF60A5C45A3C8F7B0F50CDBB5</vt:lpwstr>
  </property>
  <property fmtid="{D5CDD505-2E9C-101B-9397-08002B2CF9AE}" pid="3" name="MediaServiceImageTags">
    <vt:lpwstr/>
  </property>
</Properties>
</file>